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70" r:id="rId9"/>
    <p:sldId id="267" r:id="rId10"/>
    <p:sldId id="268" r:id="rId11"/>
    <p:sldId id="263" r:id="rId12"/>
    <p:sldId id="271" r:id="rId13"/>
    <p:sldId id="262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5;&#1088;&#1086;&#1073;&#1083;&#1077;&#1084;&#1085;&#1099;&#1081;%20&#1101;&#1082;&#1089;&#1087;&#1077;&#1088;&#1080;&#1084;&#1077;&#1085;&#1090;\&#1055;&#1088;.&#1101;&#1082;&#1089;.%20&#1043;&#1080;&#1076;&#1088;&#1086;&#1083;&#1080;&#1079;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5;&#1088;&#1086;&#1073;&#1083;&#1077;&#1084;&#1085;&#1099;&#1081;%20&#1101;&#1082;&#1089;&#1087;&#1077;&#1088;&#1080;&#1084;&#1077;&#1085;&#1090;\&#1087;&#1086;&#1088;&#1086;&#1093;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8516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effectLst/>
              </a:rPr>
              <a:t>Проблемный эксперимент, как средство развития критического мышления учащихся на уроках химии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b="-107"/>
          <a:stretch>
            <a:fillRect/>
          </a:stretch>
        </p:blipFill>
        <p:spPr bwMode="auto">
          <a:xfrm>
            <a:off x="1643042" y="2894916"/>
            <a:ext cx="5429288" cy="374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5.Нахождение самостоятельного решения при заданных условиях.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Использование дополнительных источников информации</a:t>
            </a:r>
          </a:p>
          <a:p>
            <a:r>
              <a:rPr lang="ru-RU" dirty="0" smtClean="0"/>
              <a:t>Исследовательская деятельность</a:t>
            </a:r>
          </a:p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pic>
        <p:nvPicPr>
          <p:cNvPr id="6" name="Picture 2" descr="C:\Users\Хозяйка\Desktop\B-4igMnV_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2000" b="8330"/>
          <a:stretch>
            <a:fillRect/>
          </a:stretch>
        </p:blipFill>
        <p:spPr bwMode="auto">
          <a:xfrm>
            <a:off x="4572000" y="1643050"/>
            <a:ext cx="3571900" cy="4200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.экс. Гидролиз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000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рох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700088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/>
              <a:t>Синквейн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5357850" cy="4854751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 строка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заголовок, в который выносится ключевое слово, понятие, тема, выраженное в форме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существительного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 строка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это описание темы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два прилагательных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 строка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описание действия </a:t>
            </a:r>
            <a:r>
              <a:rPr lang="ru-RU" dirty="0" smtClean="0"/>
              <a:t>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три глагола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).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4 строка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фраза, 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оказывающая отношение к теме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b="1" u="sng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5 строка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резюме, вывод,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одно слово, существительное.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314327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169" t="44" r="10218" b="4716"/>
          <a:stretch>
            <a:fillRect/>
          </a:stretch>
        </p:blipFill>
        <p:spPr bwMode="auto">
          <a:xfrm>
            <a:off x="5786446" y="1500174"/>
            <a:ext cx="3000396" cy="244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Приёмы РКМЧП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«Вызов»</a:t>
            </a:r>
          </a:p>
          <a:p>
            <a:r>
              <a:rPr lang="ru-RU" dirty="0" smtClean="0"/>
              <a:t>Проблемный эксперимент (способ создания проблемной ситуации - </a:t>
            </a:r>
            <a:r>
              <a:rPr lang="ru-RU" b="1" i="1" dirty="0" smtClean="0"/>
              <a:t>Нахождение самостоятельного решения при заданных условиях).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«Осмысление»</a:t>
            </a:r>
          </a:p>
          <a:p>
            <a:r>
              <a:rPr lang="ru-RU" b="1" dirty="0" smtClean="0"/>
              <a:t>Прием «тонкие и толстые вопросы»: </a:t>
            </a:r>
            <a:r>
              <a:rPr lang="ru-RU" dirty="0" smtClean="0"/>
              <a:t>Тонкие вопросы требуют воспроизведения знания материала.  Толстые вопросы – проблемные.   Вопросы помогают ученикам анализировать содержание текста.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«Рефлексия»</a:t>
            </a:r>
          </a:p>
          <a:p>
            <a:r>
              <a:rPr lang="ru-RU" b="1" dirty="0" smtClean="0"/>
              <a:t>Приём – «</a:t>
            </a:r>
            <a:r>
              <a:rPr lang="ru-RU" b="1" dirty="0" err="1" smtClean="0"/>
              <a:t>Синквейн</a:t>
            </a:r>
            <a:r>
              <a:rPr lang="ru-RU" b="1" dirty="0" smtClean="0"/>
              <a:t>» : </a:t>
            </a:r>
            <a:r>
              <a:rPr lang="ru-RU" dirty="0" smtClean="0"/>
              <a:t>синтез информации и вывод в  коротких выражениях.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109914"/>
          </a:xfrm>
        </p:spPr>
        <p:txBody>
          <a:bodyPr/>
          <a:lstStyle/>
          <a:p>
            <a:pPr algn="r"/>
            <a:r>
              <a:rPr lang="ru-RU" b="1" dirty="0" smtClean="0"/>
              <a:t>Презентацию подготовила </a:t>
            </a:r>
          </a:p>
          <a:p>
            <a:pPr algn="r"/>
            <a:r>
              <a:rPr lang="ru-RU" b="1" dirty="0" smtClean="0"/>
              <a:t>Учитель химии </a:t>
            </a:r>
          </a:p>
          <a:p>
            <a:pPr algn="r"/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Мосина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Юлия Николаевна</a:t>
            </a:r>
          </a:p>
          <a:p>
            <a:pPr algn="r"/>
            <a:r>
              <a:rPr lang="ru-RU" b="1" dirty="0" smtClean="0"/>
              <a:t>МБОУ «Ильинская СОШ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24193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Технологии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 err="1" smtClean="0"/>
              <a:t>системно-деятельностного</a:t>
            </a:r>
            <a:r>
              <a:rPr lang="ru-RU" sz="4000" b="1" dirty="0" smtClean="0"/>
              <a:t> подхода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Технология «Метод проектов»</a:t>
            </a:r>
          </a:p>
          <a:p>
            <a:r>
              <a:rPr lang="ru-RU" dirty="0" smtClean="0"/>
              <a:t>Исследовательская деятельность</a:t>
            </a:r>
          </a:p>
          <a:p>
            <a:r>
              <a:rPr lang="ru-RU" dirty="0" smtClean="0"/>
              <a:t>ИКТ</a:t>
            </a:r>
          </a:p>
          <a:p>
            <a:r>
              <a:rPr lang="ru-RU" dirty="0" smtClean="0"/>
              <a:t>Технология мастерской</a:t>
            </a:r>
          </a:p>
          <a:p>
            <a:r>
              <a:rPr lang="ru-RU" dirty="0" smtClean="0"/>
              <a:t>Игровые технологии</a:t>
            </a:r>
          </a:p>
          <a:p>
            <a:r>
              <a:rPr lang="ru-RU" dirty="0" smtClean="0"/>
              <a:t>Технология «Дебаты»</a:t>
            </a:r>
          </a:p>
          <a:p>
            <a:r>
              <a:rPr lang="ru-RU" dirty="0" smtClean="0"/>
              <a:t>Коллективное творческое дело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Технология развития критического мышления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Технология развития критического мышления.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i="1" u="sng" dirty="0" smtClean="0"/>
              <a:t>этап вызова </a:t>
            </a:r>
            <a:r>
              <a:rPr lang="ru-RU" dirty="0" smtClean="0"/>
              <a:t>(пробуждение интереса к получению новой информации; диагностика собственных знаний по заданной теме; постановка персональных целей обучения);</a:t>
            </a:r>
          </a:p>
          <a:p>
            <a:pPr lvl="0"/>
            <a:r>
              <a:rPr lang="ru-RU" b="1" i="1" u="sng" dirty="0" smtClean="0"/>
              <a:t>этап осмысления </a:t>
            </a:r>
            <a:r>
              <a:rPr lang="ru-RU" dirty="0" smtClean="0"/>
              <a:t>(вступление в контакт с новой информацией и ее систематизация; корректировка поставленных целей обучения);</a:t>
            </a:r>
          </a:p>
          <a:p>
            <a:pPr lvl="0"/>
            <a:r>
              <a:rPr lang="ru-RU" b="1" i="1" u="sng" dirty="0" smtClean="0"/>
              <a:t>этап рефлексии </a:t>
            </a:r>
            <a:r>
              <a:rPr lang="ru-RU" dirty="0" smtClean="0"/>
              <a:t>(размышления, перестройка первичных представлений и формирование «собственного» нового знания; постановка новых целей обучения);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b="1" i="1" dirty="0" smtClean="0"/>
              <a:t>1 стадия – вызов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8634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Для пробуждения    вызова   можно использовать:  рисунок,  вопрос, задачу,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проблемную ситуацию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dirty="0" smtClean="0"/>
              <a:t>мозговой штурм, работу с ключевыми терминами, свободное письмо, разбивку  на кластеры  и т.д. </a:t>
            </a:r>
          </a:p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Задачи   стадии</a:t>
            </a:r>
            <a:r>
              <a:rPr lang="ru-RU" sz="2800" u="sng" dirty="0" smtClean="0"/>
              <a:t>:</a:t>
            </a:r>
          </a:p>
          <a:p>
            <a:r>
              <a:rPr lang="ru-RU" sz="2800" dirty="0" smtClean="0"/>
              <a:t>        самостоятельная актуализация имеющихся знаний по теме и пробуждение познавательной  активности;</a:t>
            </a:r>
          </a:p>
          <a:p>
            <a:r>
              <a:rPr lang="ru-RU" sz="2800" dirty="0" smtClean="0"/>
              <a:t>       самостоятельное определение учащимися направлений в изучении темы, тех ее аспектов, которые хотелось бы обсудить и осмыслить;</a:t>
            </a:r>
          </a:p>
          <a:p>
            <a:r>
              <a:rPr lang="ru-RU" sz="2800" dirty="0" smtClean="0"/>
              <a:t>        на этой фазе работы с информацией школьник определяет для себя смысл: «Что это значит для меня?», «Зачем это мне нужно?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Проблемный эксперимент </a:t>
            </a:r>
            <a:r>
              <a:rPr lang="ru-RU" sz="2800" b="1" dirty="0" smtClean="0"/>
              <a:t>– это форма применения химического эксперимента в обучении, дающая возможность создать проблемную ситуацию и вызвать интерес учащихся к поиску причин наблюдаемого явления.</a:t>
            </a:r>
            <a:endParaRPr lang="ru-RU" sz="28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643182"/>
            <a:ext cx="461930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 smtClean="0"/>
              <a:t>1. Демонстрация некоторых фактов, неизвестных учащимся и требующих для объяснения дополнительной информации. </a:t>
            </a:r>
            <a:br>
              <a:rPr lang="ru-RU" sz="2800" b="1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214282" y="5072074"/>
          <a:ext cx="521497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2714644"/>
                <a:gridCol w="1571636"/>
              </a:tblGrid>
              <a:tr h="37084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b="1" dirty="0">
                          <a:latin typeface="Times New Roman"/>
                        </a:rPr>
                        <a:t>№ пробирки</a:t>
                      </a:r>
                      <a:endParaRPr lang="ru-RU" sz="1400" b="1" dirty="0">
                        <a:latin typeface="Calibri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</a:rPr>
                        <a:t>Уравнение реакции</a:t>
                      </a:r>
                      <a:endParaRPr lang="ru-RU" sz="1800" b="1">
                        <a:latin typeface="Calibri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</a:rPr>
                        <a:t>Наблюдаемый эффект</a:t>
                      </a:r>
                      <a:endParaRPr lang="ru-RU" sz="1800" b="1" dirty="0">
                        <a:latin typeface="Calibri"/>
                      </a:endParaRPr>
                    </a:p>
                  </a:txBody>
                  <a:tcPr marL="33655" marR="3365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800" b="1" dirty="0" smtClean="0">
                          <a:latin typeface="Times New Roman"/>
                        </a:rPr>
                        <a:t>Mg</a:t>
                      </a:r>
                      <a:r>
                        <a:rPr lang="ru-RU" sz="1800" b="1" dirty="0" smtClean="0">
                          <a:latin typeface="Times New Roman"/>
                        </a:rPr>
                        <a:t>+2Н</a:t>
                      </a:r>
                      <a:r>
                        <a:rPr lang="en-US" sz="1800" b="1" dirty="0" err="1">
                          <a:latin typeface="Times New Roman"/>
                        </a:rPr>
                        <a:t>Cl</a:t>
                      </a:r>
                      <a:r>
                        <a:rPr lang="ru-RU" sz="1800" b="1" dirty="0">
                          <a:latin typeface="Times New Roman"/>
                        </a:rPr>
                        <a:t> → </a:t>
                      </a:r>
                      <a:r>
                        <a:rPr lang="en-US" sz="1800" b="1" dirty="0" err="1">
                          <a:latin typeface="Times New Roman"/>
                        </a:rPr>
                        <a:t>MgCl</a:t>
                      </a:r>
                      <a:r>
                        <a:rPr lang="ru-RU" sz="1800" b="1" baseline="-25000" dirty="0">
                          <a:latin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</a:rPr>
                        <a:t> + Н</a:t>
                      </a:r>
                      <a:r>
                        <a:rPr lang="ru-RU" sz="1800" b="1" baseline="-25000" dirty="0">
                          <a:latin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</a:rPr>
                        <a:t>↑</a:t>
                      </a:r>
                      <a:endParaRPr lang="ru-RU" sz="1800" b="1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800" b="1" dirty="0">
                          <a:latin typeface="Times New Roman"/>
                        </a:rPr>
                        <a:t>Zn</a:t>
                      </a:r>
                      <a:r>
                        <a:rPr lang="ru-RU" sz="1800" b="1" dirty="0">
                          <a:latin typeface="Times New Roman"/>
                        </a:rPr>
                        <a:t> + 2Н</a:t>
                      </a:r>
                      <a:r>
                        <a:rPr lang="en-US" sz="1800" b="1" dirty="0" err="1">
                          <a:latin typeface="Times New Roman"/>
                        </a:rPr>
                        <a:t>Cl</a:t>
                      </a:r>
                      <a:r>
                        <a:rPr lang="ru-RU" sz="1800" b="1" dirty="0">
                          <a:latin typeface="Times New Roman"/>
                        </a:rPr>
                        <a:t> → </a:t>
                      </a:r>
                      <a:r>
                        <a:rPr lang="en-US" sz="1800" b="1" dirty="0" err="1">
                          <a:latin typeface="Times New Roman"/>
                        </a:rPr>
                        <a:t>ZnCl</a:t>
                      </a:r>
                      <a:r>
                        <a:rPr lang="ru-RU" sz="1800" b="1" baseline="-25000" dirty="0">
                          <a:latin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</a:rPr>
                        <a:t> + Н</a:t>
                      </a:r>
                      <a:r>
                        <a:rPr lang="ru-RU" sz="1800" b="1" baseline="-25000" dirty="0">
                          <a:latin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</a:rPr>
                        <a:t>↑</a:t>
                      </a:r>
                      <a:endParaRPr lang="ru-RU" sz="1800" b="1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800" b="1" dirty="0">
                          <a:latin typeface="Times New Roman"/>
                        </a:rPr>
                        <a:t>Fe</a:t>
                      </a:r>
                      <a:r>
                        <a:rPr lang="ru-RU" sz="1800" b="1" dirty="0">
                          <a:latin typeface="Times New Roman"/>
                        </a:rPr>
                        <a:t> + 2Н</a:t>
                      </a:r>
                      <a:r>
                        <a:rPr lang="en-US" sz="1800" b="1" dirty="0" err="1">
                          <a:latin typeface="Times New Roman"/>
                        </a:rPr>
                        <a:t>Cl</a:t>
                      </a:r>
                      <a:r>
                        <a:rPr lang="ru-RU" sz="1800" b="1" dirty="0">
                          <a:latin typeface="Times New Roman"/>
                        </a:rPr>
                        <a:t> → </a:t>
                      </a:r>
                      <a:r>
                        <a:rPr lang="en-US" sz="1800" b="1" dirty="0" err="1">
                          <a:latin typeface="Times New Roman"/>
                        </a:rPr>
                        <a:t>FeCl</a:t>
                      </a:r>
                      <a:r>
                        <a:rPr lang="ru-RU" sz="1800" b="1" baseline="-25000" dirty="0">
                          <a:latin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</a:rPr>
                        <a:t> + Н</a:t>
                      </a:r>
                      <a:r>
                        <a:rPr lang="ru-RU" sz="1800" b="1" baseline="-25000" dirty="0">
                          <a:latin typeface="Times New Roman"/>
                        </a:rPr>
                        <a:t>2</a:t>
                      </a:r>
                      <a:r>
                        <a:rPr lang="ru-RU" sz="1800" b="1" dirty="0">
                          <a:latin typeface="Times New Roman"/>
                        </a:rPr>
                        <a:t>↑</a:t>
                      </a:r>
                      <a:endParaRPr lang="ru-RU" sz="1800" b="1" dirty="0">
                        <a:latin typeface="Calibri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</a:rPr>
                        <a:t>очень бурно</a:t>
                      </a:r>
                      <a:endParaRPr lang="ru-RU" sz="1800" b="1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</a:rPr>
                        <a:t>бурно</a:t>
                      </a:r>
                      <a:endParaRPr lang="ru-RU" sz="1800" b="1" dirty="0">
                        <a:latin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</a:rPr>
                        <a:t>медленно</a:t>
                      </a:r>
                      <a:endParaRPr lang="ru-RU" sz="1800" b="1" dirty="0">
                        <a:latin typeface="Calibri"/>
                      </a:endParaRPr>
                    </a:p>
                  </a:txBody>
                  <a:tcPr marL="33655" marR="33655" marT="0" marB="0"/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72132" y="2285992"/>
            <a:ext cx="3114668" cy="4068933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Скорость химической реакции зависит от природы реагирующих веществ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lum bright="10000"/>
          </a:blip>
          <a:srcRect l="14329" t="3922" r="8532" b="3922"/>
          <a:stretch>
            <a:fillRect/>
          </a:stretch>
        </p:blipFill>
        <p:spPr bwMode="auto">
          <a:xfrm>
            <a:off x="214282" y="1643050"/>
            <a:ext cx="50006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29190" y="2428868"/>
            <a:ext cx="3686172" cy="3997494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2">
                    <a:lumMod val="50000"/>
                  </a:schemeClr>
                </a:solidFill>
              </a:rPr>
              <a:t>скорость химической реакции зависит от поверхности соприкосновения реагирующих веществ.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>
            <a:lum bright="10000"/>
          </a:blip>
          <a:stretch>
            <a:fillRect/>
          </a:stretch>
        </p:blipFill>
        <p:spPr bwMode="auto">
          <a:xfrm>
            <a:off x="428596" y="2500306"/>
            <a:ext cx="450059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2.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Использование противоречия между имеющимися знаниями и изучаемыми фактами, когда на основании известных знаний учащиеся высказывают неправильные суждения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3. Объяснение фактов на основании известной теории.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038600" cy="3926057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Скорость химической реакции зависит от концентрации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реагирующих веществ.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/>
          <a:srcRect l="12127" t="2076" r="31898" b="1649"/>
          <a:stretch>
            <a:fillRect/>
          </a:stretch>
        </p:blipFill>
        <p:spPr bwMode="auto">
          <a:xfrm>
            <a:off x="500034" y="1500174"/>
            <a:ext cx="4214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8687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4.С помощью неизвестной теории строится гипотеза и затем проверяется практикой.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714619"/>
            <a:ext cx="4038600" cy="3640305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</a:rPr>
              <a:t>Скорость химической реакции зависит от температуры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email"/>
          <a:srcRect l="3420" t="655" r="13443" b="288"/>
          <a:stretch>
            <a:fillRect/>
          </a:stretch>
        </p:blipFill>
        <p:spPr bwMode="auto">
          <a:xfrm>
            <a:off x="4286248" y="2000240"/>
            <a:ext cx="46434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340</TotalTime>
  <Words>481</Words>
  <PresentationFormat>Экран (4:3)</PresentationFormat>
  <Paragraphs>60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Проблемный эксперимент, как средство развития критического мышления учащихся на уроках химии </vt:lpstr>
      <vt:lpstr>Технологии  системно-деятельностного подхода</vt:lpstr>
      <vt:lpstr>Технология развития критического мышления.</vt:lpstr>
      <vt:lpstr>1 стадия – вызов.</vt:lpstr>
      <vt:lpstr>Проблемный эксперимент – это форма применения химического эксперимента в обучении, дающая возможность создать проблемную ситуацию и вызвать интерес учащихся к поиску причин наблюдаемого явления.</vt:lpstr>
      <vt:lpstr>1. Демонстрация некоторых фактов, неизвестных учащимся и требующих для объяснения дополнительной информации.  </vt:lpstr>
      <vt:lpstr> </vt:lpstr>
      <vt:lpstr>3. Объяснение фактов на основании известной теории. </vt:lpstr>
      <vt:lpstr>4.С помощью неизвестной теории строится гипотеза и затем проверяется практикой.</vt:lpstr>
      <vt:lpstr>5.Нахождение самостоятельного решения при заданных условиях. </vt:lpstr>
      <vt:lpstr>Слайд 11</vt:lpstr>
      <vt:lpstr>Слайд 12</vt:lpstr>
      <vt:lpstr>Синквейн</vt:lpstr>
      <vt:lpstr>Приёмы РКМЧП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Проблемный эксперимент, как средство развития критического мышления учащихся на уроках химии </dc:title>
  <cp:lastModifiedBy>User</cp:lastModifiedBy>
  <cp:revision>39</cp:revision>
  <dcterms:modified xsi:type="dcterms:W3CDTF">2015-03-26T16:51:43Z</dcterms:modified>
</cp:coreProperties>
</file>